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notesMasterIdLst>
    <p:notesMasterId r:id="rId9"/>
  </p:notesMasterIdLst>
  <p:sldIdLst>
    <p:sldId id="256" r:id="rId2"/>
    <p:sldId id="268" r:id="rId3"/>
    <p:sldId id="277" r:id="rId4"/>
    <p:sldId id="278" r:id="rId5"/>
    <p:sldId id="279" r:id="rId6"/>
    <p:sldId id="261" r:id="rId7"/>
    <p:sldId id="267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7" autoAdjust="0"/>
    <p:restoredTop sz="68520" autoAdjust="0"/>
  </p:normalViewPr>
  <p:slideViewPr>
    <p:cSldViewPr snapToGrid="0">
      <p:cViewPr varScale="1">
        <p:scale>
          <a:sx n="69" d="100"/>
          <a:sy n="69" d="100"/>
        </p:scale>
        <p:origin x="41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F0D9A2-7175-4661-95B0-CEB79A018679}" type="datetimeFigureOut">
              <a:rPr lang="de-DE" smtClean="0"/>
              <a:t>23.03.2015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509C2B-29E3-4C5B-809B-122A1C138529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5833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err="1" smtClean="0"/>
              <a:t>Hello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welcome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to</a:t>
            </a:r>
            <a:r>
              <a:rPr lang="de-DE" baseline="0" dirty="0" smtClean="0"/>
              <a:t> </a:t>
            </a:r>
            <a:r>
              <a:rPr lang="de-DE" baseline="0" dirty="0" err="1" smtClean="0"/>
              <a:t>this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video</a:t>
            </a:r>
            <a:r>
              <a:rPr lang="de-DE" baseline="0" dirty="0" smtClean="0"/>
              <a:t>, </a:t>
            </a:r>
            <a:r>
              <a:rPr lang="de-DE" baseline="0" dirty="0" err="1" smtClean="0"/>
              <a:t>which</a:t>
            </a:r>
            <a:r>
              <a:rPr lang="de-DE" baseline="0" dirty="0" smtClean="0"/>
              <a:t> will </a:t>
            </a:r>
            <a:r>
              <a:rPr lang="de-DE" baseline="0" dirty="0" err="1" smtClean="0"/>
              <a:t>show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Present</a:t>
            </a:r>
            <a:r>
              <a:rPr lang="de-DE" baseline="0" dirty="0" smtClean="0"/>
              <a:t> </a:t>
            </a:r>
            <a:r>
              <a:rPr lang="de-DE" baseline="0" dirty="0" err="1" smtClean="0"/>
              <a:t>Perfect</a:t>
            </a:r>
            <a:r>
              <a:rPr lang="de-DE" baseline="0" dirty="0" smtClean="0"/>
              <a:t> –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and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since</a:t>
            </a: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09C2B-29E3-4C5B-809B-122A1C138529}" type="slidenum">
              <a:rPr lang="de-DE" smtClean="0"/>
              <a:t>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9308656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Schauen wir uns die Signalwörter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und </a:t>
            </a:r>
            <a:r>
              <a:rPr lang="de-DE" baseline="0" dirty="0" err="1" smtClean="0"/>
              <a:t>since</a:t>
            </a:r>
            <a:r>
              <a:rPr lang="de-DE" baseline="0" dirty="0" smtClean="0"/>
              <a:t> an</a:t>
            </a:r>
          </a:p>
          <a:p>
            <a:r>
              <a:rPr lang="de-DE" dirty="0" err="1" smtClean="0"/>
              <a:t>For</a:t>
            </a:r>
            <a:r>
              <a:rPr lang="de-DE" dirty="0" smtClean="0"/>
              <a:t> bedeutet für – eine Zeitspanne oder Zeitraum (wie lange)</a:t>
            </a:r>
          </a:p>
          <a:p>
            <a:r>
              <a:rPr lang="de-DE" dirty="0" err="1" smtClean="0"/>
              <a:t>Since</a:t>
            </a:r>
            <a:r>
              <a:rPr lang="de-DE" dirty="0" smtClean="0"/>
              <a:t> bedeutet</a:t>
            </a:r>
            <a:r>
              <a:rPr lang="de-DE" baseline="0" dirty="0" smtClean="0"/>
              <a:t> seit – einem Zeitpunkt (seit wann)</a:t>
            </a:r>
          </a:p>
          <a:p>
            <a:endParaRPr lang="de-DE" baseline="0" dirty="0" smtClean="0"/>
          </a:p>
          <a:p>
            <a:r>
              <a:rPr lang="de-DE" baseline="0" dirty="0" smtClean="0"/>
              <a:t>Beispiel – I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waited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 20 </a:t>
            </a:r>
            <a:r>
              <a:rPr lang="de-DE" baseline="0" dirty="0" err="1" smtClean="0"/>
              <a:t>minutes</a:t>
            </a:r>
            <a:r>
              <a:rPr lang="de-DE" baseline="0" dirty="0" smtClean="0"/>
              <a:t>. I </a:t>
            </a:r>
            <a:r>
              <a:rPr lang="de-DE" baseline="0" dirty="0" err="1" smtClean="0"/>
              <a:t>have</a:t>
            </a:r>
            <a:r>
              <a:rPr lang="de-DE" baseline="0" dirty="0" smtClean="0"/>
              <a:t> </a:t>
            </a:r>
            <a:r>
              <a:rPr lang="de-DE" baseline="0" dirty="0" err="1" smtClean="0"/>
              <a:t>waited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since</a:t>
            </a:r>
            <a:r>
              <a:rPr lang="de-DE" baseline="0" dirty="0" smtClean="0"/>
              <a:t> 9 </a:t>
            </a:r>
            <a:r>
              <a:rPr lang="de-DE" baseline="0" dirty="0" err="1" smtClean="0"/>
              <a:t>o‘clock</a:t>
            </a:r>
            <a:r>
              <a:rPr lang="de-DE" baseline="0" dirty="0" smtClean="0"/>
              <a:t>.</a:t>
            </a:r>
          </a:p>
          <a:p>
            <a:endParaRPr lang="de-DE" baseline="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de-DE" sz="1200" b="1" dirty="0" smtClean="0"/>
              <a:t>Ich habe 20 Minuten lang gewartet</a:t>
            </a:r>
            <a:r>
              <a:rPr lang="de-DE" sz="1200" b="1" baseline="0" dirty="0" smtClean="0"/>
              <a:t> oder ich habe seit 9 Uhr gewartet. </a:t>
            </a:r>
            <a:endParaRPr lang="de-DE" sz="1200" b="1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09C2B-29E3-4C5B-809B-122A1C138529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62198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b="0" dirty="0" smtClean="0"/>
              <a:t>Achtung</a:t>
            </a:r>
            <a:r>
              <a:rPr lang="de-DE" sz="1200" b="0" baseline="0" dirty="0" smtClean="0"/>
              <a:t> – es wäre FALSCH in Englisch zu schreiben </a:t>
            </a:r>
          </a:p>
          <a:p>
            <a:endParaRPr lang="de-DE" sz="1200" b="0" baseline="0" dirty="0" smtClean="0"/>
          </a:p>
          <a:p>
            <a:r>
              <a:rPr lang="de-DE" sz="1200" b="0" baseline="0" dirty="0" smtClean="0"/>
              <a:t>I </a:t>
            </a:r>
            <a:r>
              <a:rPr lang="de-DE" sz="1200" b="0" baseline="0" dirty="0" err="1" smtClean="0"/>
              <a:t>have</a:t>
            </a:r>
            <a:r>
              <a:rPr lang="de-DE" sz="1200" b="0" baseline="0" dirty="0" smtClean="0"/>
              <a:t> </a:t>
            </a:r>
            <a:r>
              <a:rPr lang="de-DE" sz="1200" b="0" baseline="0" dirty="0" err="1" smtClean="0"/>
              <a:t>waited</a:t>
            </a:r>
            <a:r>
              <a:rPr lang="de-DE" sz="1200" b="0" baseline="0" dirty="0" smtClean="0"/>
              <a:t> </a:t>
            </a:r>
            <a:r>
              <a:rPr lang="de-DE" sz="1200" b="0" baseline="0" dirty="0" err="1" smtClean="0"/>
              <a:t>since</a:t>
            </a:r>
            <a:r>
              <a:rPr lang="de-DE" sz="1200" b="0" baseline="0" dirty="0" smtClean="0"/>
              <a:t> 20 </a:t>
            </a:r>
            <a:r>
              <a:rPr lang="de-DE" sz="1200" b="0" baseline="0" dirty="0" err="1" smtClean="0"/>
              <a:t>minutes</a:t>
            </a:r>
            <a:r>
              <a:rPr lang="de-DE" sz="1200" b="0" baseline="0" dirty="0" smtClean="0"/>
              <a:t>  </a:t>
            </a:r>
            <a:r>
              <a:rPr lang="de-DE" sz="1200" b="0" baseline="0" dirty="0" err="1" smtClean="0"/>
              <a:t>or</a:t>
            </a:r>
            <a:r>
              <a:rPr lang="de-DE" sz="1200" b="0" baseline="0" dirty="0" smtClean="0"/>
              <a:t> I </a:t>
            </a:r>
            <a:r>
              <a:rPr lang="de-DE" sz="1200" b="0" baseline="0" dirty="0" err="1" smtClean="0"/>
              <a:t>have</a:t>
            </a:r>
            <a:r>
              <a:rPr lang="de-DE" sz="1200" b="0" baseline="0" dirty="0" smtClean="0"/>
              <a:t> </a:t>
            </a:r>
            <a:r>
              <a:rPr lang="de-DE" sz="1200" b="0" baseline="0" dirty="0" err="1" smtClean="0"/>
              <a:t>waited</a:t>
            </a:r>
            <a:r>
              <a:rPr lang="de-DE" sz="1200" b="0" baseline="0" dirty="0" smtClean="0"/>
              <a:t> </a:t>
            </a:r>
            <a:r>
              <a:rPr lang="de-DE" sz="1200" b="0" baseline="0" dirty="0" err="1" smtClean="0"/>
              <a:t>for</a:t>
            </a:r>
            <a:r>
              <a:rPr lang="de-DE" sz="1200" b="0" baseline="0" dirty="0" smtClean="0"/>
              <a:t> 9 </a:t>
            </a:r>
            <a:r>
              <a:rPr lang="de-DE" sz="1200" b="0" baseline="0" dirty="0" err="1" smtClean="0"/>
              <a:t>o‘oclock</a:t>
            </a:r>
            <a:r>
              <a:rPr lang="de-DE" sz="1200" b="0" baseline="0" dirty="0" smtClean="0"/>
              <a:t> &lt;&lt; falsch</a:t>
            </a:r>
          </a:p>
          <a:p>
            <a:endParaRPr lang="de-DE" sz="1200" b="0" baseline="0" dirty="0" smtClean="0"/>
          </a:p>
          <a:p>
            <a:endParaRPr lang="de-DE" sz="1200" b="1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09C2B-29E3-4C5B-809B-122A1C138529}" type="slidenum">
              <a:rPr lang="de-DE" smtClean="0"/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438701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b="0" dirty="0" smtClean="0"/>
              <a:t>Merken – </a:t>
            </a:r>
            <a:r>
              <a:rPr lang="de-DE" sz="1200" b="0" dirty="0" err="1" smtClean="0"/>
              <a:t>for</a:t>
            </a:r>
            <a:r>
              <a:rPr lang="de-DE" sz="1200" b="0" dirty="0" smtClean="0"/>
              <a:t> = Zeitspanne – zum Beispiel</a:t>
            </a:r>
            <a:endParaRPr lang="de-DE" sz="1200" b="0" baseline="0" dirty="0" smtClean="0"/>
          </a:p>
          <a:p>
            <a:r>
              <a:rPr lang="de-DE" sz="1200" b="0" baseline="0" dirty="0" smtClean="0"/>
              <a:t>20 </a:t>
            </a:r>
            <a:r>
              <a:rPr lang="de-DE" sz="1200" b="0" baseline="0" dirty="0" err="1" smtClean="0"/>
              <a:t>minutes</a:t>
            </a:r>
            <a:r>
              <a:rPr lang="de-DE" sz="1200" b="0" baseline="0" dirty="0" smtClean="0"/>
              <a:t> 3 </a:t>
            </a:r>
            <a:r>
              <a:rPr lang="de-DE" sz="1200" b="0" baseline="0" dirty="0" err="1" smtClean="0"/>
              <a:t>days</a:t>
            </a:r>
            <a:r>
              <a:rPr lang="de-DE" sz="1200" b="0" baseline="0" dirty="0" smtClean="0"/>
              <a:t> 6 </a:t>
            </a:r>
            <a:r>
              <a:rPr lang="de-DE" sz="1200" b="0" baseline="0" dirty="0" err="1" smtClean="0"/>
              <a:t>months</a:t>
            </a:r>
            <a:r>
              <a:rPr lang="de-DE" sz="1200" b="0" baseline="0" dirty="0" smtClean="0"/>
              <a:t> 4 </a:t>
            </a:r>
            <a:r>
              <a:rPr lang="de-DE" sz="1200" b="0" baseline="0" dirty="0" err="1" smtClean="0"/>
              <a:t>years</a:t>
            </a:r>
            <a:r>
              <a:rPr lang="de-DE" sz="1200" b="0" baseline="0" dirty="0" smtClean="0"/>
              <a:t> a </a:t>
            </a:r>
            <a:r>
              <a:rPr lang="de-DE" sz="1200" b="0" baseline="0" dirty="0" err="1" smtClean="0"/>
              <a:t>long</a:t>
            </a:r>
            <a:r>
              <a:rPr lang="de-DE" sz="1200" b="0" baseline="0" dirty="0" smtClean="0"/>
              <a:t> time </a:t>
            </a:r>
            <a:r>
              <a:rPr lang="de-DE" sz="1200" b="0" baseline="0" dirty="0" err="1" smtClean="0"/>
              <a:t>ever</a:t>
            </a:r>
            <a:endParaRPr lang="de-DE" sz="1200" b="0" baseline="0" dirty="0" smtClean="0"/>
          </a:p>
          <a:p>
            <a:endParaRPr lang="de-DE" sz="1200" b="1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09C2B-29E3-4C5B-809B-122A1C138529}" type="slidenum">
              <a:rPr lang="de-DE" smtClean="0"/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512373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1200" b="0" dirty="0" smtClean="0"/>
              <a:t>Merken – </a:t>
            </a:r>
            <a:r>
              <a:rPr lang="de-DE" sz="1200" b="0" dirty="0" err="1" smtClean="0"/>
              <a:t>since</a:t>
            </a:r>
            <a:r>
              <a:rPr lang="de-DE" sz="1200" b="0" baseline="0" dirty="0" smtClean="0"/>
              <a:t> 6:15 </a:t>
            </a:r>
            <a:r>
              <a:rPr lang="de-DE" sz="1200" b="0" baseline="0" dirty="0" err="1" smtClean="0"/>
              <a:t>pm</a:t>
            </a:r>
            <a:r>
              <a:rPr lang="de-DE" sz="1200" b="0" baseline="0" dirty="0" smtClean="0"/>
              <a:t>, </a:t>
            </a:r>
            <a:r>
              <a:rPr lang="de-DE" sz="1200" b="0" baseline="0" dirty="0" err="1" smtClean="0"/>
              <a:t>Monday</a:t>
            </a:r>
            <a:r>
              <a:rPr lang="de-DE" sz="1200" b="0" baseline="0" dirty="0" smtClean="0"/>
              <a:t> </a:t>
            </a:r>
            <a:r>
              <a:rPr lang="de-DE" sz="1200" b="0" baseline="0" dirty="0" err="1" smtClean="0"/>
              <a:t>yesterday</a:t>
            </a:r>
            <a:r>
              <a:rPr lang="de-DE" sz="1200" b="0" baseline="0" dirty="0" smtClean="0"/>
              <a:t> 1994 </a:t>
            </a:r>
            <a:r>
              <a:rPr lang="de-DE" sz="1200" b="0" baseline="0" dirty="0" err="1" smtClean="0"/>
              <a:t>January</a:t>
            </a:r>
            <a:r>
              <a:rPr lang="de-DE" sz="1200" b="0" baseline="0" dirty="0" smtClean="0"/>
              <a:t> I </a:t>
            </a:r>
            <a:r>
              <a:rPr lang="de-DE" sz="1200" b="0" baseline="0" dirty="0" err="1" smtClean="0"/>
              <a:t>left</a:t>
            </a:r>
            <a:r>
              <a:rPr lang="de-DE" sz="1200" b="0" baseline="0" dirty="0" smtClean="0"/>
              <a:t> </a:t>
            </a:r>
            <a:r>
              <a:rPr lang="de-DE" sz="1200" b="0" baseline="0" dirty="0" err="1" smtClean="0"/>
              <a:t>school</a:t>
            </a:r>
            <a:endParaRPr lang="de-DE" sz="1200" b="1" dirty="0" smtClean="0"/>
          </a:p>
          <a:p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09C2B-29E3-4C5B-809B-122A1C138529}" type="slidenum">
              <a:rPr lang="de-DE" smtClean="0"/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91067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baseline="0" dirty="0" smtClean="0"/>
              <a:t>Easy? </a:t>
            </a:r>
            <a:r>
              <a:rPr lang="de-DE" baseline="0" dirty="0" err="1" smtClean="0"/>
              <a:t>Let‘s</a:t>
            </a:r>
            <a:r>
              <a:rPr lang="de-DE" baseline="0" dirty="0" smtClean="0"/>
              <a:t> </a:t>
            </a:r>
            <a:r>
              <a:rPr lang="de-DE" baseline="0" dirty="0" err="1" smtClean="0"/>
              <a:t>see</a:t>
            </a:r>
            <a:r>
              <a:rPr lang="de-DE" baseline="0" dirty="0" smtClean="0"/>
              <a:t>. Frage dich. Zeitspanne oder Zeitpunkt? Wenn Zeitspanne = </a:t>
            </a:r>
            <a:r>
              <a:rPr lang="de-DE" baseline="0" dirty="0" err="1" smtClean="0"/>
              <a:t>for</a:t>
            </a:r>
            <a:r>
              <a:rPr lang="de-DE" baseline="0" dirty="0" smtClean="0"/>
              <a:t>; Zeitpunkt = </a:t>
            </a:r>
            <a:r>
              <a:rPr lang="de-DE" baseline="0" dirty="0" err="1" smtClean="0"/>
              <a:t>since</a:t>
            </a:r>
            <a:endParaRPr lang="de-DE" baseline="0" dirty="0" smtClean="0"/>
          </a:p>
          <a:p>
            <a:r>
              <a:rPr lang="de-DE" baseline="0" dirty="0" smtClean="0"/>
              <a:t>Kannst du die Antworten finden?</a:t>
            </a:r>
          </a:p>
          <a:p>
            <a:pPr marL="742950" indent="-742950">
              <a:buFont typeface="+mj-lt"/>
              <a:buAutoNum type="arabicPeriod"/>
            </a:pPr>
            <a:r>
              <a:rPr lang="de-DE" sz="1200" b="1" dirty="0" smtClean="0"/>
              <a:t> </a:t>
            </a:r>
            <a:r>
              <a:rPr lang="de-DE" sz="1200" b="1" dirty="0" err="1" smtClean="0"/>
              <a:t>have</a:t>
            </a:r>
            <a:r>
              <a:rPr lang="de-DE" sz="1200" b="1" dirty="0" smtClean="0"/>
              <a:t> </a:t>
            </a:r>
            <a:r>
              <a:rPr lang="de-DE" sz="1200" b="1" dirty="0" err="1" smtClean="0"/>
              <a:t>had</a:t>
            </a:r>
            <a:r>
              <a:rPr lang="de-DE" sz="1200" b="1" dirty="0" smtClean="0"/>
              <a:t> a </a:t>
            </a:r>
            <a:r>
              <a:rPr lang="de-DE" sz="1200" b="1" dirty="0" err="1" smtClean="0"/>
              <a:t>cold</a:t>
            </a:r>
            <a:r>
              <a:rPr lang="de-DE" sz="1200" b="1" dirty="0" smtClean="0">
                <a:solidFill>
                  <a:srgbClr val="FF0000"/>
                </a:solidFill>
              </a:rPr>
              <a:t> FOR</a:t>
            </a:r>
            <a:r>
              <a:rPr lang="de-DE" sz="1200" b="1" dirty="0" smtClean="0"/>
              <a:t> 2 </a:t>
            </a:r>
            <a:r>
              <a:rPr lang="de-DE" sz="1200" b="1" dirty="0" err="1" smtClean="0"/>
              <a:t>weeks</a:t>
            </a:r>
            <a:r>
              <a:rPr lang="de-DE" sz="1200" b="1" dirty="0" smtClean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de-DE" sz="1200" b="1" dirty="0" err="1" smtClean="0"/>
              <a:t>She</a:t>
            </a:r>
            <a:r>
              <a:rPr lang="de-DE" sz="1200" b="1" dirty="0" smtClean="0"/>
              <a:t> </a:t>
            </a:r>
            <a:r>
              <a:rPr lang="de-DE" sz="1200" b="1" dirty="0" err="1" smtClean="0"/>
              <a:t>has</a:t>
            </a:r>
            <a:r>
              <a:rPr lang="de-DE" sz="1200" b="1" dirty="0" smtClean="0"/>
              <a:t> </a:t>
            </a:r>
            <a:r>
              <a:rPr lang="de-DE" sz="1200" b="1" dirty="0" err="1" smtClean="0"/>
              <a:t>been</a:t>
            </a:r>
            <a:r>
              <a:rPr lang="de-DE" sz="1200" b="1" dirty="0" smtClean="0"/>
              <a:t> in </a:t>
            </a:r>
            <a:r>
              <a:rPr lang="de-DE" sz="1200" b="1" dirty="0" err="1" smtClean="0"/>
              <a:t>Italy</a:t>
            </a:r>
            <a:r>
              <a:rPr lang="de-DE" sz="1200" b="1" dirty="0" smtClean="0"/>
              <a:t> SINCE Christmas.</a:t>
            </a:r>
          </a:p>
          <a:p>
            <a:pPr marL="742950" indent="-742950">
              <a:buFont typeface="+mj-lt"/>
              <a:buAutoNum type="arabicPeriod"/>
            </a:pPr>
            <a:r>
              <a:rPr lang="de-DE" sz="1200" b="1" dirty="0" smtClean="0"/>
              <a:t>I </a:t>
            </a:r>
            <a:r>
              <a:rPr lang="de-DE" sz="1200" b="1" dirty="0" err="1" smtClean="0"/>
              <a:t>haven‘t</a:t>
            </a:r>
            <a:r>
              <a:rPr lang="de-DE" sz="1200" b="1" dirty="0" smtClean="0"/>
              <a:t> </a:t>
            </a:r>
            <a:r>
              <a:rPr lang="de-DE" sz="1200" b="1" dirty="0" err="1" smtClean="0"/>
              <a:t>been</a:t>
            </a:r>
            <a:r>
              <a:rPr lang="de-DE" sz="1200" b="1" dirty="0" smtClean="0"/>
              <a:t> </a:t>
            </a:r>
            <a:r>
              <a:rPr lang="de-DE" sz="1200" b="1" dirty="0" err="1" smtClean="0"/>
              <a:t>to</a:t>
            </a:r>
            <a:r>
              <a:rPr lang="de-DE" sz="1200" b="1" dirty="0" smtClean="0"/>
              <a:t> </a:t>
            </a:r>
            <a:r>
              <a:rPr lang="de-DE" sz="1200" b="1" dirty="0" err="1" smtClean="0"/>
              <a:t>the</a:t>
            </a:r>
            <a:r>
              <a:rPr lang="de-DE" sz="1200" b="1" dirty="0" smtClean="0"/>
              <a:t> </a:t>
            </a:r>
            <a:r>
              <a:rPr lang="de-DE" sz="1200" b="1" dirty="0" err="1" smtClean="0"/>
              <a:t>cinema</a:t>
            </a:r>
            <a:r>
              <a:rPr lang="de-DE" sz="1200" b="1" dirty="0" smtClean="0"/>
              <a:t> FOR </a:t>
            </a:r>
            <a:r>
              <a:rPr lang="de-DE" sz="1200" b="1" dirty="0" err="1" smtClean="0"/>
              <a:t>several</a:t>
            </a:r>
            <a:r>
              <a:rPr lang="de-DE" sz="1200" b="1" dirty="0" smtClean="0"/>
              <a:t> </a:t>
            </a:r>
            <a:r>
              <a:rPr lang="de-DE" sz="1200" b="1" dirty="0" err="1" smtClean="0"/>
              <a:t>months</a:t>
            </a:r>
            <a:r>
              <a:rPr lang="de-DE" sz="1200" b="1" dirty="0" smtClean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de-DE" sz="1200" b="1" dirty="0" smtClean="0"/>
              <a:t>He </a:t>
            </a:r>
            <a:r>
              <a:rPr lang="de-DE" sz="1200" b="1" dirty="0" err="1" smtClean="0"/>
              <a:t>has</a:t>
            </a:r>
            <a:r>
              <a:rPr lang="de-DE" sz="1200" b="1" dirty="0" smtClean="0"/>
              <a:t> </a:t>
            </a:r>
            <a:r>
              <a:rPr lang="de-DE" sz="1200" b="1" dirty="0" err="1" smtClean="0"/>
              <a:t>been</a:t>
            </a:r>
            <a:r>
              <a:rPr lang="de-DE" sz="1200" b="1" dirty="0" smtClean="0"/>
              <a:t> </a:t>
            </a:r>
            <a:r>
              <a:rPr lang="de-DE" sz="1200" b="1" dirty="0" err="1" smtClean="0"/>
              <a:t>my</a:t>
            </a:r>
            <a:r>
              <a:rPr lang="de-DE" sz="1200" b="1" dirty="0" smtClean="0"/>
              <a:t> </a:t>
            </a:r>
            <a:r>
              <a:rPr lang="de-DE" sz="1200" b="1" dirty="0" err="1" smtClean="0"/>
              <a:t>best</a:t>
            </a:r>
            <a:r>
              <a:rPr lang="de-DE" sz="1200" b="1" dirty="0" smtClean="0"/>
              <a:t> </a:t>
            </a:r>
            <a:r>
              <a:rPr lang="de-DE" sz="1200" b="1" dirty="0" err="1" smtClean="0"/>
              <a:t>friend</a:t>
            </a:r>
            <a:r>
              <a:rPr lang="de-DE" sz="1200" b="1" dirty="0" smtClean="0"/>
              <a:t> SINCE </a:t>
            </a:r>
            <a:r>
              <a:rPr lang="de-DE" sz="1200" b="1" dirty="0" err="1" smtClean="0"/>
              <a:t>we</a:t>
            </a:r>
            <a:r>
              <a:rPr lang="de-DE" sz="1200" b="1" dirty="0" smtClean="0"/>
              <a:t> </a:t>
            </a:r>
            <a:r>
              <a:rPr lang="de-DE" sz="1200" b="1" dirty="0" err="1" smtClean="0"/>
              <a:t>were</a:t>
            </a:r>
            <a:r>
              <a:rPr lang="de-DE" sz="1200" b="1" dirty="0" smtClean="0"/>
              <a:t> in </a:t>
            </a:r>
            <a:r>
              <a:rPr lang="de-DE" sz="1200" b="1" dirty="0" err="1" smtClean="0"/>
              <a:t>primary</a:t>
            </a:r>
            <a:r>
              <a:rPr lang="de-DE" sz="1200" b="1" dirty="0" smtClean="0"/>
              <a:t> </a:t>
            </a:r>
            <a:r>
              <a:rPr lang="de-DE" sz="1200" b="1" dirty="0" err="1" smtClean="0"/>
              <a:t>school</a:t>
            </a:r>
            <a:r>
              <a:rPr lang="de-DE" sz="1200" b="1" dirty="0" smtClean="0"/>
              <a:t>.</a:t>
            </a:r>
          </a:p>
          <a:p>
            <a:endParaRPr lang="de-DE" baseline="0" dirty="0" smtClean="0"/>
          </a:p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09C2B-29E3-4C5B-809B-122A1C138529}" type="slidenum">
              <a:rPr lang="de-DE" smtClean="0"/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1058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 baseline="0" dirty="0" smtClean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1509C2B-29E3-4C5B-809B-122A1C138529}" type="slidenum">
              <a:rPr lang="de-DE" smtClean="0"/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0296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de-DE" smtClean="0"/>
              <a:t>2015-02-18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Alicia Bankhofer &amp; Alexander Illigen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2015-02-18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Alicia Bankhofer &amp; Alexander Illigen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2015-02-18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Alicia Bankhofer &amp; Alexander Illigen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lvl2pPr>
              <a:buClr>
                <a:schemeClr val="tx1"/>
              </a:buCl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chemeClr val="tx1"/>
                </a:solidFill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2015-02-18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Alicia Bankhofer &amp; Alexander Illigen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2015-02-18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Alicia Bankhofer &amp; Alexander Illigen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2015-02-18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Alicia Bankhofer &amp; Alexander Illigen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dirty="0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2015-02-18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Alicia Bankhofer &amp; Alexander Illigen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2015-02-18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Alicia Bankhofer &amp; Alexander Illigen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2015-02-18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Alicia Bankhofer &amp; Alexander Illigen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2015-02-18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Alicia Bankhofer &amp; Alexander Illigen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/>
          <a:lstStyle/>
          <a:p>
            <a:r>
              <a:rPr lang="de-DE" smtClean="0"/>
              <a:t>2015-02-18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Alicia Bankhofer &amp; Alexander Illigen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 userDrawn="1"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‹Nr.›</a:t>
            </a:fld>
            <a:endParaRPr lang="en-US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7116" y="5354864"/>
            <a:ext cx="1454177" cy="1454177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tx1"/>
        </a:buClr>
        <a:buSzPct val="80000"/>
        <a:buFont typeface="Corbe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3860276" y="3374795"/>
            <a:ext cx="7569724" cy="2780150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present</a:t>
            </a:r>
            <a:r>
              <a:rPr lang="de-DE" dirty="0" smtClean="0"/>
              <a:t> </a:t>
            </a:r>
            <a:r>
              <a:rPr lang="de-DE" dirty="0" err="1" smtClean="0"/>
              <a:t>perfect</a:t>
            </a:r>
            <a:r>
              <a:rPr lang="de-DE" dirty="0"/>
              <a:t> </a:t>
            </a:r>
            <a:r>
              <a:rPr lang="de-DE" sz="4900" dirty="0" smtClean="0"/>
              <a:t>FOR &amp; SINCE</a:t>
            </a:r>
            <a:endParaRPr lang="de-DE" sz="49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34418" y="1870436"/>
            <a:ext cx="4987564" cy="4987564"/>
          </a:xfrm>
          <a:prstGeom prst="rect">
            <a:avLst/>
          </a:prstGeom>
        </p:spPr>
      </p:pic>
      <p:sp>
        <p:nvSpPr>
          <p:cNvPr id="6" name="Ovale Legende 5"/>
          <p:cNvSpPr/>
          <p:nvPr/>
        </p:nvSpPr>
        <p:spPr>
          <a:xfrm>
            <a:off x="4421171" y="348792"/>
            <a:ext cx="6447934" cy="3026003"/>
          </a:xfrm>
          <a:prstGeom prst="wedgeEllipseCallout">
            <a:avLst>
              <a:gd name="adj1" fmla="val -61469"/>
              <a:gd name="adj2" fmla="val 44264"/>
            </a:avLst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4800" b="1" dirty="0" smtClean="0">
                <a:latin typeface="+mj-lt"/>
              </a:rPr>
              <a:t>LET‘S SPEAK ENGLISH!</a:t>
            </a:r>
            <a:endParaRPr lang="de-DE" sz="48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622742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1325365" y="2860280"/>
            <a:ext cx="47235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b="1" dirty="0" smtClean="0">
                <a:latin typeface="Freestyle Script" panose="030804020302050B0404" pitchFamily="66" charset="0"/>
              </a:rPr>
              <a:t>wie lange (Zeitspanne)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6380251" y="1998506"/>
            <a:ext cx="3850240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5000" b="1" dirty="0" err="1">
                <a:solidFill>
                  <a:srgbClr val="00B0F0"/>
                </a:solidFill>
              </a:rPr>
              <a:t>s</a:t>
            </a:r>
            <a:r>
              <a:rPr lang="de-DE" sz="5000" b="1" dirty="0" err="1" smtClean="0">
                <a:solidFill>
                  <a:srgbClr val="00B0F0"/>
                </a:solidFill>
              </a:rPr>
              <a:t>ince</a:t>
            </a:r>
            <a:r>
              <a:rPr lang="de-DE" sz="5000" b="1" dirty="0" smtClean="0"/>
              <a:t> = seit</a:t>
            </a:r>
          </a:p>
        </p:txBody>
      </p:sp>
      <p:sp>
        <p:nvSpPr>
          <p:cNvPr id="9" name="Titel 7"/>
          <p:cNvSpPr>
            <a:spLocks noGrp="1"/>
          </p:cNvSpPr>
          <p:nvPr>
            <p:ph type="title"/>
          </p:nvPr>
        </p:nvSpPr>
        <p:spPr>
          <a:xfrm>
            <a:off x="1143000" y="609601"/>
            <a:ext cx="9875520" cy="1247701"/>
          </a:xfrm>
        </p:spPr>
        <p:txBody>
          <a:bodyPr>
            <a:normAutofit/>
          </a:bodyPr>
          <a:lstStyle/>
          <a:p>
            <a:r>
              <a:rPr lang="de-DE" sz="7000" b="1" dirty="0" smtClean="0"/>
              <a:t>PRESENT PERFECT</a:t>
            </a:r>
            <a:endParaRPr lang="de-DE" sz="7000" b="1" dirty="0"/>
          </a:p>
        </p:txBody>
      </p:sp>
      <p:sp>
        <p:nvSpPr>
          <p:cNvPr id="14" name="Textfeld 13"/>
          <p:cNvSpPr txBox="1"/>
          <p:nvPr/>
        </p:nvSpPr>
        <p:spPr>
          <a:xfrm>
            <a:off x="2232060" y="2005190"/>
            <a:ext cx="3634483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5000" b="1" dirty="0" err="1">
                <a:solidFill>
                  <a:srgbClr val="FF0000"/>
                </a:solidFill>
              </a:rPr>
              <a:t>f</a:t>
            </a:r>
            <a:r>
              <a:rPr lang="de-DE" sz="5000" b="1" dirty="0" err="1" smtClean="0">
                <a:solidFill>
                  <a:srgbClr val="FF0000"/>
                </a:solidFill>
              </a:rPr>
              <a:t>or</a:t>
            </a:r>
            <a:r>
              <a:rPr lang="de-DE" sz="5000" b="1" dirty="0" smtClean="0"/>
              <a:t> = für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1325365" y="4030515"/>
            <a:ext cx="106711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0" b="1" dirty="0" smtClean="0"/>
              <a:t>I </a:t>
            </a:r>
            <a:r>
              <a:rPr lang="de-DE" sz="5000" b="1" dirty="0" err="1" smtClean="0"/>
              <a:t>have</a:t>
            </a:r>
            <a:r>
              <a:rPr lang="de-DE" sz="5000" b="1" dirty="0" smtClean="0"/>
              <a:t> </a:t>
            </a:r>
            <a:r>
              <a:rPr lang="de-DE" sz="5000" b="1" dirty="0" err="1" smtClean="0"/>
              <a:t>waited</a:t>
            </a:r>
            <a:r>
              <a:rPr lang="de-DE" sz="5000" b="1" dirty="0" smtClean="0">
                <a:solidFill>
                  <a:srgbClr val="FF0000"/>
                </a:solidFill>
              </a:rPr>
              <a:t> </a:t>
            </a:r>
            <a:r>
              <a:rPr lang="de-DE" sz="5000" b="1" dirty="0" err="1" smtClean="0">
                <a:solidFill>
                  <a:srgbClr val="FF0000"/>
                </a:solidFill>
              </a:rPr>
              <a:t>for</a:t>
            </a:r>
            <a:r>
              <a:rPr lang="de-DE" sz="5000" b="1" dirty="0" smtClean="0">
                <a:solidFill>
                  <a:srgbClr val="FF0000"/>
                </a:solidFill>
              </a:rPr>
              <a:t> </a:t>
            </a:r>
            <a:r>
              <a:rPr lang="de-DE" sz="5000" b="1" dirty="0" smtClean="0"/>
              <a:t>20 </a:t>
            </a:r>
            <a:r>
              <a:rPr lang="de-DE" sz="5000" b="1" dirty="0" err="1" smtClean="0"/>
              <a:t>minutes</a:t>
            </a:r>
            <a:r>
              <a:rPr lang="de-DE" sz="5000" b="1" dirty="0" smtClean="0"/>
              <a:t>.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325365" y="5035583"/>
            <a:ext cx="106711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0" b="1" dirty="0" smtClean="0"/>
              <a:t>I </a:t>
            </a:r>
            <a:r>
              <a:rPr lang="de-DE" sz="5000" b="1" dirty="0" err="1" smtClean="0"/>
              <a:t>have</a:t>
            </a:r>
            <a:r>
              <a:rPr lang="de-DE" sz="5000" b="1" dirty="0" smtClean="0"/>
              <a:t> </a:t>
            </a:r>
            <a:r>
              <a:rPr lang="de-DE" sz="5000" b="1" dirty="0" err="1" smtClean="0"/>
              <a:t>waited</a:t>
            </a:r>
            <a:r>
              <a:rPr lang="de-DE" sz="5000" b="1" dirty="0" smtClean="0"/>
              <a:t> </a:t>
            </a:r>
            <a:r>
              <a:rPr lang="de-DE" sz="5000" b="1" dirty="0" err="1" smtClean="0">
                <a:solidFill>
                  <a:srgbClr val="00B0F0"/>
                </a:solidFill>
              </a:rPr>
              <a:t>since</a:t>
            </a:r>
            <a:r>
              <a:rPr lang="de-DE" sz="5000" b="1" dirty="0" smtClean="0"/>
              <a:t> 9 </a:t>
            </a:r>
            <a:r>
              <a:rPr lang="de-DE" sz="5000" b="1" dirty="0" err="1" smtClean="0"/>
              <a:t>o‘clock</a:t>
            </a:r>
            <a:r>
              <a:rPr lang="de-DE" sz="5000" b="1" dirty="0" smtClean="0"/>
              <a:t>.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6380251" y="2866964"/>
            <a:ext cx="64187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b="1" dirty="0">
                <a:latin typeface="Freestyle Script" panose="030804020302050B0404" pitchFamily="66" charset="0"/>
              </a:rPr>
              <a:t>s</a:t>
            </a:r>
            <a:r>
              <a:rPr lang="de-DE" sz="6000" b="1" dirty="0" smtClean="0">
                <a:latin typeface="Freestyle Script" panose="030804020302050B0404" pitchFamily="66" charset="0"/>
              </a:rPr>
              <a:t>eit wann (Zeitpunkt)</a:t>
            </a:r>
          </a:p>
        </p:txBody>
      </p:sp>
    </p:spTree>
    <p:extLst>
      <p:ext uri="{BB962C8B-B14F-4D97-AF65-F5344CB8AC3E}">
        <p14:creationId xmlns:p14="http://schemas.microsoft.com/office/powerpoint/2010/main" val="144913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 animBg="1"/>
      <p:bldP spid="16" grpId="0"/>
      <p:bldP spid="19" grpId="0"/>
      <p:bldP spid="2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1325365" y="2860280"/>
            <a:ext cx="47235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b="1" dirty="0" smtClean="0">
                <a:latin typeface="Freestyle Script" panose="030804020302050B0404" pitchFamily="66" charset="0"/>
              </a:rPr>
              <a:t>wie lange (Zeitspanne)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6380251" y="1998506"/>
            <a:ext cx="3850240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5000" b="1" dirty="0" err="1">
                <a:solidFill>
                  <a:srgbClr val="00B0F0"/>
                </a:solidFill>
              </a:rPr>
              <a:t>s</a:t>
            </a:r>
            <a:r>
              <a:rPr lang="de-DE" sz="5000" b="1" dirty="0" err="1" smtClean="0">
                <a:solidFill>
                  <a:srgbClr val="00B0F0"/>
                </a:solidFill>
              </a:rPr>
              <a:t>ince</a:t>
            </a:r>
            <a:r>
              <a:rPr lang="de-DE" sz="5000" b="1" dirty="0" smtClean="0"/>
              <a:t> = seit</a:t>
            </a:r>
          </a:p>
        </p:txBody>
      </p:sp>
      <p:sp>
        <p:nvSpPr>
          <p:cNvPr id="9" name="Titel 7"/>
          <p:cNvSpPr>
            <a:spLocks noGrp="1"/>
          </p:cNvSpPr>
          <p:nvPr>
            <p:ph type="title"/>
          </p:nvPr>
        </p:nvSpPr>
        <p:spPr>
          <a:xfrm>
            <a:off x="1143000" y="609601"/>
            <a:ext cx="9875520" cy="1247701"/>
          </a:xfrm>
        </p:spPr>
        <p:txBody>
          <a:bodyPr>
            <a:normAutofit/>
          </a:bodyPr>
          <a:lstStyle/>
          <a:p>
            <a:r>
              <a:rPr lang="de-DE" sz="7000" b="1" dirty="0" smtClean="0"/>
              <a:t>PRESENT PERFECT</a:t>
            </a:r>
            <a:endParaRPr lang="de-DE" sz="7000" b="1" dirty="0"/>
          </a:p>
        </p:txBody>
      </p:sp>
      <p:sp>
        <p:nvSpPr>
          <p:cNvPr id="14" name="Textfeld 13"/>
          <p:cNvSpPr txBox="1"/>
          <p:nvPr/>
        </p:nvSpPr>
        <p:spPr>
          <a:xfrm>
            <a:off x="2232060" y="2005190"/>
            <a:ext cx="3634483" cy="86177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de-DE" sz="5000" b="1" dirty="0" err="1">
                <a:solidFill>
                  <a:srgbClr val="FF0000"/>
                </a:solidFill>
              </a:rPr>
              <a:t>f</a:t>
            </a:r>
            <a:r>
              <a:rPr lang="de-DE" sz="5000" b="1" dirty="0" err="1" smtClean="0">
                <a:solidFill>
                  <a:srgbClr val="FF0000"/>
                </a:solidFill>
              </a:rPr>
              <a:t>or</a:t>
            </a:r>
            <a:r>
              <a:rPr lang="de-DE" sz="5000" b="1" dirty="0" smtClean="0"/>
              <a:t> = für</a:t>
            </a:r>
          </a:p>
        </p:txBody>
      </p:sp>
      <p:sp>
        <p:nvSpPr>
          <p:cNvPr id="16" name="Textfeld 15"/>
          <p:cNvSpPr txBox="1"/>
          <p:nvPr/>
        </p:nvSpPr>
        <p:spPr>
          <a:xfrm>
            <a:off x="1325365" y="4030515"/>
            <a:ext cx="106711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0" b="1" dirty="0" smtClean="0"/>
              <a:t>I </a:t>
            </a:r>
            <a:r>
              <a:rPr lang="de-DE" sz="5000" b="1" dirty="0" err="1" smtClean="0"/>
              <a:t>have</a:t>
            </a:r>
            <a:r>
              <a:rPr lang="de-DE" sz="5000" b="1" dirty="0" smtClean="0"/>
              <a:t> </a:t>
            </a:r>
            <a:r>
              <a:rPr lang="de-DE" sz="5000" b="1" dirty="0" err="1" smtClean="0"/>
              <a:t>waited</a:t>
            </a:r>
            <a:r>
              <a:rPr lang="de-DE" sz="5000" b="1" dirty="0" smtClean="0">
                <a:solidFill>
                  <a:srgbClr val="FF0000"/>
                </a:solidFill>
              </a:rPr>
              <a:t> </a:t>
            </a:r>
            <a:r>
              <a:rPr lang="de-DE" sz="5000" b="1" dirty="0" err="1">
                <a:solidFill>
                  <a:srgbClr val="00B0F0"/>
                </a:solidFill>
              </a:rPr>
              <a:t>since</a:t>
            </a:r>
            <a:r>
              <a:rPr lang="de-DE" sz="5000" b="1" dirty="0">
                <a:solidFill>
                  <a:srgbClr val="00B0F0"/>
                </a:solidFill>
              </a:rPr>
              <a:t> </a:t>
            </a:r>
            <a:r>
              <a:rPr lang="de-DE" sz="5000" b="1" dirty="0" smtClean="0"/>
              <a:t>20 </a:t>
            </a:r>
            <a:r>
              <a:rPr lang="de-DE" sz="5000" b="1" dirty="0" err="1" smtClean="0"/>
              <a:t>minutes</a:t>
            </a:r>
            <a:r>
              <a:rPr lang="de-DE" sz="5000" b="1" dirty="0" smtClean="0"/>
              <a:t>.</a:t>
            </a:r>
          </a:p>
        </p:txBody>
      </p:sp>
      <p:sp>
        <p:nvSpPr>
          <p:cNvPr id="19" name="Textfeld 18"/>
          <p:cNvSpPr txBox="1"/>
          <p:nvPr/>
        </p:nvSpPr>
        <p:spPr>
          <a:xfrm>
            <a:off x="1325365" y="5035583"/>
            <a:ext cx="10671142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0" b="1" dirty="0" smtClean="0"/>
              <a:t>I </a:t>
            </a:r>
            <a:r>
              <a:rPr lang="de-DE" sz="5000" b="1" dirty="0" err="1" smtClean="0"/>
              <a:t>have</a:t>
            </a:r>
            <a:r>
              <a:rPr lang="de-DE" sz="5000" b="1" dirty="0" smtClean="0"/>
              <a:t> </a:t>
            </a:r>
            <a:r>
              <a:rPr lang="de-DE" sz="5000" b="1" dirty="0" err="1" smtClean="0"/>
              <a:t>waited</a:t>
            </a:r>
            <a:r>
              <a:rPr lang="de-DE" sz="5000" b="1" dirty="0" smtClean="0"/>
              <a:t> </a:t>
            </a:r>
            <a:r>
              <a:rPr lang="de-DE" sz="5000" b="1" dirty="0" err="1">
                <a:solidFill>
                  <a:srgbClr val="FF0000"/>
                </a:solidFill>
              </a:rPr>
              <a:t>for</a:t>
            </a:r>
            <a:r>
              <a:rPr lang="de-DE" sz="5000" b="1" dirty="0" smtClean="0"/>
              <a:t> 9 </a:t>
            </a:r>
            <a:r>
              <a:rPr lang="de-DE" sz="5000" b="1" dirty="0" err="1" smtClean="0"/>
              <a:t>o‘clock</a:t>
            </a:r>
            <a:r>
              <a:rPr lang="de-DE" sz="5000" b="1" dirty="0" smtClean="0"/>
              <a:t>.</a:t>
            </a:r>
          </a:p>
        </p:txBody>
      </p:sp>
      <p:sp>
        <p:nvSpPr>
          <p:cNvPr id="20" name="Textfeld 19"/>
          <p:cNvSpPr txBox="1"/>
          <p:nvPr/>
        </p:nvSpPr>
        <p:spPr>
          <a:xfrm>
            <a:off x="6380251" y="2866964"/>
            <a:ext cx="64187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b="1" dirty="0">
                <a:latin typeface="Freestyle Script" panose="030804020302050B0404" pitchFamily="66" charset="0"/>
              </a:rPr>
              <a:t>s</a:t>
            </a:r>
            <a:r>
              <a:rPr lang="de-DE" sz="6000" b="1" dirty="0" smtClean="0">
                <a:latin typeface="Freestyle Script" panose="030804020302050B0404" pitchFamily="66" charset="0"/>
              </a:rPr>
              <a:t>eit wann (Zeitpunkt)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5139389" y="3604422"/>
            <a:ext cx="145430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500" dirty="0" smtClean="0">
                <a:solidFill>
                  <a:srgbClr val="FF0000"/>
                </a:solidFill>
                <a:latin typeface="Wingdings 2" panose="05020102010507070707" pitchFamily="18" charset="2"/>
              </a:rPr>
              <a:t>X</a:t>
            </a:r>
            <a:endParaRPr lang="de-DE" sz="11500" dirty="0">
              <a:solidFill>
                <a:srgbClr val="FF0000"/>
              </a:solidFill>
              <a:latin typeface="Wingdings 2" panose="05020102010507070707" pitchFamily="18" charset="2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4857307" y="4683334"/>
            <a:ext cx="1454307" cy="18620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1500" dirty="0" smtClean="0">
                <a:solidFill>
                  <a:srgbClr val="FF0000"/>
                </a:solidFill>
                <a:latin typeface="Wingdings 2" panose="05020102010507070707" pitchFamily="18" charset="2"/>
              </a:rPr>
              <a:t>X</a:t>
            </a:r>
            <a:endParaRPr lang="de-DE" sz="11500" dirty="0">
              <a:solidFill>
                <a:srgbClr val="FF0000"/>
              </a:solidFill>
              <a:latin typeface="Wingdings 2" panose="05020102010507070707" pitchFamily="18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4880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9" grpId="0"/>
      <p:bldP spid="2" grpId="0"/>
      <p:bldP spid="1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3084556" y="725619"/>
            <a:ext cx="32956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b="1" dirty="0" smtClean="0">
                <a:latin typeface="Freestyle Script" panose="030804020302050B0404" pitchFamily="66" charset="0"/>
              </a:rPr>
              <a:t>(Zeitspanne)</a:t>
            </a:r>
          </a:p>
        </p:txBody>
      </p:sp>
      <p:sp>
        <p:nvSpPr>
          <p:cNvPr id="9" name="Titel 7"/>
          <p:cNvSpPr>
            <a:spLocks noGrp="1"/>
          </p:cNvSpPr>
          <p:nvPr>
            <p:ph type="title"/>
          </p:nvPr>
        </p:nvSpPr>
        <p:spPr>
          <a:xfrm>
            <a:off x="1143000" y="609601"/>
            <a:ext cx="2750906" cy="1247701"/>
          </a:xfrm>
        </p:spPr>
        <p:txBody>
          <a:bodyPr>
            <a:normAutofit/>
          </a:bodyPr>
          <a:lstStyle/>
          <a:p>
            <a:r>
              <a:rPr lang="de-DE" sz="7000" b="1" dirty="0" smtClean="0"/>
              <a:t>FOR</a:t>
            </a:r>
            <a:endParaRPr lang="de-DE" sz="7000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7368880" y="1566622"/>
            <a:ext cx="4148191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de-DE" sz="5000" b="1" dirty="0" smtClean="0"/>
              <a:t>20 </a:t>
            </a:r>
            <a:r>
              <a:rPr lang="de-DE" sz="5000" b="1" dirty="0" err="1" smtClean="0"/>
              <a:t>minutes</a:t>
            </a:r>
            <a:endParaRPr lang="de-DE" sz="5000" b="1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de-DE" sz="5000" b="1" dirty="0" err="1"/>
              <a:t>t</a:t>
            </a:r>
            <a:r>
              <a:rPr lang="de-DE" sz="5000" b="1" dirty="0" err="1" smtClean="0"/>
              <a:t>hree</a:t>
            </a:r>
            <a:r>
              <a:rPr lang="de-DE" sz="5000" b="1" dirty="0" smtClean="0"/>
              <a:t> </a:t>
            </a:r>
            <a:r>
              <a:rPr lang="de-DE" sz="5000" b="1" dirty="0" err="1" smtClean="0"/>
              <a:t>days</a:t>
            </a:r>
            <a:endParaRPr lang="de-DE" sz="5000" b="1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de-DE" sz="5000" b="1" dirty="0" smtClean="0"/>
              <a:t>6 </a:t>
            </a:r>
            <a:r>
              <a:rPr lang="de-DE" sz="5000" b="1" dirty="0" err="1" smtClean="0"/>
              <a:t>months</a:t>
            </a:r>
            <a:endParaRPr lang="de-DE" sz="5000" b="1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de-DE" sz="5000" b="1" dirty="0" smtClean="0"/>
              <a:t>4 </a:t>
            </a:r>
            <a:r>
              <a:rPr lang="de-DE" sz="5000" b="1" dirty="0" err="1" smtClean="0"/>
              <a:t>years</a:t>
            </a:r>
            <a:endParaRPr lang="de-DE" sz="5000" b="1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de-DE" sz="5000" b="1" dirty="0"/>
              <a:t>a</a:t>
            </a:r>
            <a:r>
              <a:rPr lang="de-DE" sz="5000" b="1" dirty="0" smtClean="0"/>
              <a:t> </a:t>
            </a:r>
            <a:r>
              <a:rPr lang="de-DE" sz="5000" b="1" dirty="0" err="1" smtClean="0"/>
              <a:t>long</a:t>
            </a:r>
            <a:r>
              <a:rPr lang="de-DE" sz="5000" b="1" dirty="0" smtClean="0"/>
              <a:t> time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de-DE" sz="5000" b="1" dirty="0" err="1" smtClean="0"/>
              <a:t>ever</a:t>
            </a:r>
            <a:endParaRPr lang="de-DE" sz="5000" b="1" dirty="0" smtClean="0"/>
          </a:p>
          <a:p>
            <a:endParaRPr lang="de-DE" sz="5000" b="1" dirty="0" smtClean="0"/>
          </a:p>
        </p:txBody>
      </p:sp>
      <p:sp>
        <p:nvSpPr>
          <p:cNvPr id="11" name="Textfeld 10"/>
          <p:cNvSpPr txBox="1"/>
          <p:nvPr/>
        </p:nvSpPr>
        <p:spPr>
          <a:xfrm>
            <a:off x="1153013" y="2766793"/>
            <a:ext cx="55994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0" b="1" dirty="0" smtClean="0"/>
              <a:t>I </a:t>
            </a:r>
            <a:r>
              <a:rPr lang="de-DE" sz="5000" b="1" dirty="0" err="1" smtClean="0"/>
              <a:t>have</a:t>
            </a:r>
            <a:r>
              <a:rPr lang="de-DE" sz="5000" b="1" dirty="0" smtClean="0"/>
              <a:t> </a:t>
            </a:r>
            <a:r>
              <a:rPr lang="de-DE" sz="5000" b="1" dirty="0" err="1" smtClean="0"/>
              <a:t>waited</a:t>
            </a:r>
            <a:r>
              <a:rPr lang="de-DE" sz="5000" b="1" dirty="0" smtClean="0">
                <a:solidFill>
                  <a:srgbClr val="FF0000"/>
                </a:solidFill>
              </a:rPr>
              <a:t> </a:t>
            </a:r>
            <a:r>
              <a:rPr lang="de-DE" sz="5000" b="1" dirty="0" err="1" smtClean="0">
                <a:solidFill>
                  <a:srgbClr val="FF0000"/>
                </a:solidFill>
              </a:rPr>
              <a:t>for</a:t>
            </a:r>
            <a:endParaRPr lang="de-DE" sz="5000" b="1" dirty="0" smtClean="0"/>
          </a:p>
        </p:txBody>
      </p:sp>
    </p:spTree>
    <p:extLst>
      <p:ext uri="{BB962C8B-B14F-4D97-AF65-F5344CB8AC3E}">
        <p14:creationId xmlns:p14="http://schemas.microsoft.com/office/powerpoint/2010/main" val="1930295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feld 11"/>
          <p:cNvSpPr txBox="1"/>
          <p:nvPr/>
        </p:nvSpPr>
        <p:spPr>
          <a:xfrm>
            <a:off x="3988682" y="725619"/>
            <a:ext cx="32956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b="1" dirty="0" smtClean="0">
                <a:latin typeface="Freestyle Script" panose="030804020302050B0404" pitchFamily="66" charset="0"/>
              </a:rPr>
              <a:t>(Zeitpunkt)</a:t>
            </a:r>
          </a:p>
        </p:txBody>
      </p:sp>
      <p:sp>
        <p:nvSpPr>
          <p:cNvPr id="9" name="Titel 7"/>
          <p:cNvSpPr>
            <a:spLocks noGrp="1"/>
          </p:cNvSpPr>
          <p:nvPr>
            <p:ph type="title"/>
          </p:nvPr>
        </p:nvSpPr>
        <p:spPr>
          <a:xfrm>
            <a:off x="1143000" y="609601"/>
            <a:ext cx="2750906" cy="1247701"/>
          </a:xfrm>
        </p:spPr>
        <p:txBody>
          <a:bodyPr>
            <a:normAutofit/>
          </a:bodyPr>
          <a:lstStyle/>
          <a:p>
            <a:r>
              <a:rPr lang="de-DE" sz="7000" b="1" dirty="0" smtClean="0"/>
              <a:t>SINCE</a:t>
            </a:r>
            <a:endParaRPr lang="de-DE" sz="7000" b="1" dirty="0"/>
          </a:p>
        </p:txBody>
      </p:sp>
      <p:sp>
        <p:nvSpPr>
          <p:cNvPr id="16" name="Textfeld 15"/>
          <p:cNvSpPr txBox="1"/>
          <p:nvPr/>
        </p:nvSpPr>
        <p:spPr>
          <a:xfrm>
            <a:off x="7379153" y="1580527"/>
            <a:ext cx="4148191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de-DE" sz="5000" b="1" dirty="0" smtClean="0"/>
              <a:t>6:15 p.m.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de-DE" sz="5000" b="1" dirty="0" err="1" smtClean="0"/>
              <a:t>Monday</a:t>
            </a:r>
            <a:endParaRPr lang="de-DE" sz="5000" b="1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de-DE" sz="5000" b="1" dirty="0" err="1"/>
              <a:t>y</a:t>
            </a:r>
            <a:r>
              <a:rPr lang="de-DE" sz="5000" b="1" dirty="0" err="1" smtClean="0"/>
              <a:t>esterday</a:t>
            </a:r>
            <a:endParaRPr lang="de-DE" sz="5000" b="1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de-DE" sz="5000" b="1" dirty="0" smtClean="0"/>
              <a:t>1994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de-DE" sz="5000" b="1" dirty="0" err="1" smtClean="0"/>
              <a:t>January</a:t>
            </a:r>
            <a:endParaRPr lang="de-DE" sz="5000" b="1" dirty="0" smtClean="0"/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de-DE" sz="5000" b="1" dirty="0" smtClean="0"/>
              <a:t>I </a:t>
            </a:r>
            <a:r>
              <a:rPr lang="de-DE" sz="5000" b="1" dirty="0" err="1" smtClean="0"/>
              <a:t>left</a:t>
            </a:r>
            <a:r>
              <a:rPr lang="de-DE" sz="5000" b="1" dirty="0" smtClean="0"/>
              <a:t> </a:t>
            </a:r>
            <a:r>
              <a:rPr lang="de-DE" sz="5000" b="1" dirty="0" err="1" smtClean="0"/>
              <a:t>school</a:t>
            </a:r>
            <a:endParaRPr lang="de-DE" sz="5000" b="1" dirty="0" smtClean="0"/>
          </a:p>
        </p:txBody>
      </p:sp>
      <p:sp>
        <p:nvSpPr>
          <p:cNvPr id="11" name="Textfeld 10"/>
          <p:cNvSpPr txBox="1"/>
          <p:nvPr/>
        </p:nvSpPr>
        <p:spPr>
          <a:xfrm>
            <a:off x="1091369" y="2754745"/>
            <a:ext cx="5599417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5000" b="1" dirty="0" smtClean="0"/>
              <a:t>I </a:t>
            </a:r>
            <a:r>
              <a:rPr lang="de-DE" sz="5000" b="1" dirty="0" err="1" smtClean="0"/>
              <a:t>have</a:t>
            </a:r>
            <a:r>
              <a:rPr lang="de-DE" sz="5000" b="1" dirty="0" smtClean="0"/>
              <a:t> </a:t>
            </a:r>
            <a:r>
              <a:rPr lang="de-DE" sz="5000" b="1" dirty="0" err="1" smtClean="0"/>
              <a:t>waited</a:t>
            </a:r>
            <a:r>
              <a:rPr lang="de-DE" sz="5000" b="1" dirty="0" smtClean="0">
                <a:solidFill>
                  <a:srgbClr val="FF0000"/>
                </a:solidFill>
              </a:rPr>
              <a:t> </a:t>
            </a:r>
            <a:r>
              <a:rPr lang="de-DE" sz="5000" b="1" dirty="0" err="1" smtClean="0">
                <a:solidFill>
                  <a:srgbClr val="00B0F0"/>
                </a:solidFill>
              </a:rPr>
              <a:t>since</a:t>
            </a:r>
            <a:endParaRPr lang="de-DE" sz="5000" b="1" dirty="0" smtClean="0"/>
          </a:p>
        </p:txBody>
      </p:sp>
    </p:spTree>
    <p:extLst>
      <p:ext uri="{BB962C8B-B14F-4D97-AF65-F5344CB8AC3E}">
        <p14:creationId xmlns:p14="http://schemas.microsoft.com/office/powerpoint/2010/main" val="2097741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build="p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143000" y="609601"/>
            <a:ext cx="9875520" cy="1247701"/>
          </a:xfrm>
        </p:spPr>
        <p:txBody>
          <a:bodyPr>
            <a:normAutofit/>
          </a:bodyPr>
          <a:lstStyle/>
          <a:p>
            <a:r>
              <a:rPr lang="de-DE" sz="7000" b="1" dirty="0" smtClean="0"/>
              <a:t>PRACTICE – </a:t>
            </a:r>
            <a:r>
              <a:rPr lang="de-DE" sz="7000" b="1" dirty="0" err="1" smtClean="0"/>
              <a:t>for</a:t>
            </a:r>
            <a:r>
              <a:rPr lang="de-DE" sz="7000" b="1" dirty="0" smtClean="0"/>
              <a:t> </a:t>
            </a:r>
            <a:r>
              <a:rPr lang="de-DE" sz="7000" b="1" dirty="0" err="1" smtClean="0"/>
              <a:t>or</a:t>
            </a:r>
            <a:r>
              <a:rPr lang="de-DE" sz="7000" b="1" dirty="0" smtClean="0"/>
              <a:t> </a:t>
            </a:r>
            <a:r>
              <a:rPr lang="de-DE" sz="7000" b="1" dirty="0" err="1" smtClean="0"/>
              <a:t>since</a:t>
            </a:r>
            <a:r>
              <a:rPr lang="de-DE" sz="7000" b="1" dirty="0" smtClean="0"/>
              <a:t>?</a:t>
            </a:r>
            <a:endParaRPr lang="de-DE" sz="7000" b="1" dirty="0"/>
          </a:p>
        </p:txBody>
      </p:sp>
      <p:sp>
        <p:nvSpPr>
          <p:cNvPr id="7" name="Textfeld 6"/>
          <p:cNvSpPr txBox="1"/>
          <p:nvPr/>
        </p:nvSpPr>
        <p:spPr>
          <a:xfrm>
            <a:off x="1428108" y="1996232"/>
            <a:ext cx="10356351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Font typeface="+mj-lt"/>
              <a:buAutoNum type="arabicPeriod"/>
            </a:pPr>
            <a:r>
              <a:rPr lang="de-DE" sz="4400" b="1" dirty="0" smtClean="0"/>
              <a:t>I </a:t>
            </a:r>
            <a:r>
              <a:rPr lang="de-DE" sz="4400" b="1" dirty="0" err="1" smtClean="0"/>
              <a:t>have</a:t>
            </a:r>
            <a:r>
              <a:rPr lang="de-DE" sz="4400" b="1" dirty="0" smtClean="0"/>
              <a:t> </a:t>
            </a:r>
            <a:r>
              <a:rPr lang="de-DE" sz="4400" b="1" dirty="0" err="1" smtClean="0"/>
              <a:t>had</a:t>
            </a:r>
            <a:r>
              <a:rPr lang="de-DE" sz="4400" b="1" dirty="0" smtClean="0"/>
              <a:t> a </a:t>
            </a:r>
            <a:r>
              <a:rPr lang="de-DE" sz="4400" b="1" dirty="0" err="1" smtClean="0"/>
              <a:t>cold</a:t>
            </a:r>
            <a:r>
              <a:rPr lang="de-DE" sz="4400" b="1" dirty="0" smtClean="0">
                <a:solidFill>
                  <a:srgbClr val="FF0000"/>
                </a:solidFill>
              </a:rPr>
              <a:t>  </a:t>
            </a:r>
            <a:r>
              <a:rPr lang="de-DE" sz="4400" b="1" dirty="0" smtClean="0"/>
              <a:t>_____ 2 </a:t>
            </a:r>
            <a:r>
              <a:rPr lang="de-DE" sz="4400" b="1" dirty="0" err="1" smtClean="0"/>
              <a:t>weeks</a:t>
            </a:r>
            <a:r>
              <a:rPr lang="de-DE" sz="4400" b="1" dirty="0" smtClean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de-DE" sz="4400" b="1" dirty="0" err="1" smtClean="0"/>
              <a:t>She</a:t>
            </a:r>
            <a:r>
              <a:rPr lang="de-DE" sz="4400" b="1" dirty="0" smtClean="0"/>
              <a:t> </a:t>
            </a:r>
            <a:r>
              <a:rPr lang="de-DE" sz="4400" b="1" dirty="0" err="1" smtClean="0"/>
              <a:t>has</a:t>
            </a:r>
            <a:r>
              <a:rPr lang="de-DE" sz="4400" b="1" dirty="0" smtClean="0"/>
              <a:t> </a:t>
            </a:r>
            <a:r>
              <a:rPr lang="de-DE" sz="4400" b="1" dirty="0" err="1" smtClean="0"/>
              <a:t>been</a:t>
            </a:r>
            <a:r>
              <a:rPr lang="de-DE" sz="4400" b="1" dirty="0" smtClean="0"/>
              <a:t> in </a:t>
            </a:r>
            <a:r>
              <a:rPr lang="de-DE" sz="4400" b="1" dirty="0" err="1" smtClean="0"/>
              <a:t>Italy</a:t>
            </a:r>
            <a:r>
              <a:rPr lang="de-DE" sz="4400" b="1" dirty="0" smtClean="0"/>
              <a:t> ______ Christmas.</a:t>
            </a:r>
          </a:p>
          <a:p>
            <a:pPr marL="742950" indent="-742950">
              <a:buFont typeface="+mj-lt"/>
              <a:buAutoNum type="arabicPeriod"/>
            </a:pPr>
            <a:r>
              <a:rPr lang="de-DE" sz="4400" b="1" dirty="0" smtClean="0"/>
              <a:t>I </a:t>
            </a:r>
            <a:r>
              <a:rPr lang="de-DE" sz="4400" b="1" dirty="0" err="1" smtClean="0"/>
              <a:t>haven‘t</a:t>
            </a:r>
            <a:r>
              <a:rPr lang="de-DE" sz="4400" b="1" dirty="0" smtClean="0"/>
              <a:t> </a:t>
            </a:r>
            <a:r>
              <a:rPr lang="de-DE" sz="4400" b="1" dirty="0" err="1" smtClean="0"/>
              <a:t>been</a:t>
            </a:r>
            <a:r>
              <a:rPr lang="de-DE" sz="4400" b="1" dirty="0" smtClean="0"/>
              <a:t> </a:t>
            </a:r>
            <a:r>
              <a:rPr lang="de-DE" sz="4400" b="1" dirty="0" err="1" smtClean="0"/>
              <a:t>to</a:t>
            </a:r>
            <a:r>
              <a:rPr lang="de-DE" sz="4400" b="1" dirty="0" smtClean="0"/>
              <a:t> </a:t>
            </a:r>
            <a:r>
              <a:rPr lang="de-DE" sz="4400" b="1" dirty="0" err="1" smtClean="0"/>
              <a:t>the</a:t>
            </a:r>
            <a:r>
              <a:rPr lang="de-DE" sz="4400" b="1" dirty="0" smtClean="0"/>
              <a:t> </a:t>
            </a:r>
            <a:r>
              <a:rPr lang="de-DE" sz="4400" b="1" dirty="0" err="1" smtClean="0"/>
              <a:t>cinema</a:t>
            </a:r>
            <a:r>
              <a:rPr lang="de-DE" sz="4400" b="1" dirty="0" smtClean="0"/>
              <a:t> _____ </a:t>
            </a:r>
            <a:r>
              <a:rPr lang="de-DE" sz="4400" b="1" dirty="0" err="1" smtClean="0"/>
              <a:t>several</a:t>
            </a:r>
            <a:r>
              <a:rPr lang="de-DE" sz="4400" b="1" dirty="0" smtClean="0"/>
              <a:t> </a:t>
            </a:r>
            <a:r>
              <a:rPr lang="de-DE" sz="4400" b="1" dirty="0" err="1" smtClean="0"/>
              <a:t>months</a:t>
            </a:r>
            <a:r>
              <a:rPr lang="de-DE" sz="4400" b="1" dirty="0" smtClean="0"/>
              <a:t>.</a:t>
            </a:r>
          </a:p>
          <a:p>
            <a:pPr marL="742950" indent="-742950">
              <a:buFont typeface="+mj-lt"/>
              <a:buAutoNum type="arabicPeriod"/>
            </a:pPr>
            <a:r>
              <a:rPr lang="de-DE" sz="4400" b="1" dirty="0" smtClean="0"/>
              <a:t>He </a:t>
            </a:r>
            <a:r>
              <a:rPr lang="de-DE" sz="4400" b="1" dirty="0" err="1" smtClean="0"/>
              <a:t>has</a:t>
            </a:r>
            <a:r>
              <a:rPr lang="de-DE" sz="4400" b="1" dirty="0" smtClean="0"/>
              <a:t> </a:t>
            </a:r>
            <a:r>
              <a:rPr lang="de-DE" sz="4400" b="1" dirty="0" err="1" smtClean="0"/>
              <a:t>been</a:t>
            </a:r>
            <a:r>
              <a:rPr lang="de-DE" sz="4400" b="1" dirty="0" smtClean="0"/>
              <a:t> </a:t>
            </a:r>
            <a:r>
              <a:rPr lang="de-DE" sz="4400" b="1" dirty="0" err="1" smtClean="0"/>
              <a:t>my</a:t>
            </a:r>
            <a:r>
              <a:rPr lang="de-DE" sz="4400" b="1" dirty="0" smtClean="0"/>
              <a:t> </a:t>
            </a:r>
            <a:r>
              <a:rPr lang="de-DE" sz="4400" b="1" dirty="0" err="1" smtClean="0"/>
              <a:t>best</a:t>
            </a:r>
            <a:r>
              <a:rPr lang="de-DE" sz="4400" b="1" dirty="0" smtClean="0"/>
              <a:t> </a:t>
            </a:r>
            <a:r>
              <a:rPr lang="de-DE" sz="4400" b="1" dirty="0" err="1" smtClean="0"/>
              <a:t>friend</a:t>
            </a:r>
            <a:r>
              <a:rPr lang="de-DE" sz="4400" b="1" dirty="0" smtClean="0"/>
              <a:t> ______ </a:t>
            </a:r>
            <a:r>
              <a:rPr lang="de-DE" sz="4400" b="1" dirty="0" err="1" smtClean="0"/>
              <a:t>we</a:t>
            </a:r>
            <a:r>
              <a:rPr lang="de-DE" sz="4400" b="1" dirty="0" smtClean="0"/>
              <a:t> </a:t>
            </a:r>
            <a:r>
              <a:rPr lang="de-DE" sz="4400" b="1" dirty="0" err="1" smtClean="0"/>
              <a:t>were</a:t>
            </a:r>
            <a:r>
              <a:rPr lang="de-DE" sz="4400" b="1" dirty="0" smtClean="0"/>
              <a:t> in </a:t>
            </a:r>
            <a:r>
              <a:rPr lang="de-DE" sz="4400" b="1" dirty="0" err="1" smtClean="0"/>
              <a:t>primary</a:t>
            </a:r>
            <a:r>
              <a:rPr lang="de-DE" sz="4400" b="1" dirty="0" smtClean="0"/>
              <a:t> </a:t>
            </a:r>
            <a:r>
              <a:rPr lang="de-DE" sz="4400" b="1" dirty="0" err="1" smtClean="0"/>
              <a:t>school</a:t>
            </a:r>
            <a:r>
              <a:rPr lang="de-DE" sz="4400" b="1" dirty="0" smtClean="0"/>
              <a:t>.</a:t>
            </a:r>
          </a:p>
        </p:txBody>
      </p:sp>
      <p:sp>
        <p:nvSpPr>
          <p:cNvPr id="2" name="Textfeld 1"/>
          <p:cNvSpPr txBox="1"/>
          <p:nvPr/>
        </p:nvSpPr>
        <p:spPr>
          <a:xfrm>
            <a:off x="6644554" y="1857302"/>
            <a:ext cx="15616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b="1" dirty="0" err="1" smtClean="0">
                <a:solidFill>
                  <a:srgbClr val="FF0000"/>
                </a:solidFill>
              </a:rPr>
              <a:t>for</a:t>
            </a:r>
            <a:endParaRPr lang="de-DE" sz="4400" b="1" dirty="0">
              <a:solidFill>
                <a:srgbClr val="FF0000"/>
              </a:solidFill>
            </a:endParaRPr>
          </a:p>
        </p:txBody>
      </p:sp>
      <p:sp>
        <p:nvSpPr>
          <p:cNvPr id="9" name="Textfeld 8"/>
          <p:cNvSpPr txBox="1"/>
          <p:nvPr/>
        </p:nvSpPr>
        <p:spPr>
          <a:xfrm>
            <a:off x="7425390" y="2606195"/>
            <a:ext cx="15616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b="1" dirty="0" err="1" smtClean="0">
                <a:solidFill>
                  <a:srgbClr val="00B0F0"/>
                </a:solidFill>
              </a:rPr>
              <a:t>since</a:t>
            </a:r>
            <a:endParaRPr lang="de-DE" sz="4400" b="1" dirty="0">
              <a:solidFill>
                <a:srgbClr val="00B0F0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8987062" y="4558285"/>
            <a:ext cx="15616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b="1" dirty="0" err="1" smtClean="0">
                <a:solidFill>
                  <a:srgbClr val="00B0F0"/>
                </a:solidFill>
              </a:rPr>
              <a:t>since</a:t>
            </a:r>
            <a:endParaRPr lang="de-DE" sz="4400" b="1" dirty="0">
              <a:solidFill>
                <a:srgbClr val="00B0F0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9377480" y="3259745"/>
            <a:ext cx="15616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4400" b="1" dirty="0" err="1" smtClean="0">
                <a:solidFill>
                  <a:srgbClr val="FF0000"/>
                </a:solidFill>
              </a:rPr>
              <a:t>for</a:t>
            </a:r>
            <a:endParaRPr lang="de-DE" sz="4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644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" grpId="0"/>
      <p:bldP spid="9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7"/>
          <p:cNvSpPr>
            <a:spLocks noGrp="1"/>
          </p:cNvSpPr>
          <p:nvPr>
            <p:ph type="title"/>
          </p:nvPr>
        </p:nvSpPr>
        <p:spPr>
          <a:xfrm>
            <a:off x="1143000" y="609601"/>
            <a:ext cx="10775022" cy="2236341"/>
          </a:xfrm>
        </p:spPr>
        <p:txBody>
          <a:bodyPr>
            <a:normAutofit/>
          </a:bodyPr>
          <a:lstStyle/>
          <a:p>
            <a:r>
              <a:rPr lang="de-DE" sz="7000" b="1" dirty="0" smtClean="0"/>
              <a:t>PRACTICE MAKES PERFECT!</a:t>
            </a:r>
            <a:endParaRPr lang="de-DE" sz="7000" b="1" dirty="0"/>
          </a:p>
        </p:txBody>
      </p:sp>
      <p:sp>
        <p:nvSpPr>
          <p:cNvPr id="6" name="Textfeld 5"/>
          <p:cNvSpPr txBox="1"/>
          <p:nvPr/>
        </p:nvSpPr>
        <p:spPr>
          <a:xfrm rot="21383066">
            <a:off x="744817" y="2863051"/>
            <a:ext cx="1028795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6000" b="1" dirty="0" smtClean="0">
                <a:latin typeface="Freestyle Script" panose="030804020302050B0404" pitchFamily="66" charset="0"/>
              </a:rPr>
              <a:t>Follow </a:t>
            </a:r>
            <a:r>
              <a:rPr lang="de-DE" sz="6000" b="1" dirty="0" err="1" smtClean="0">
                <a:latin typeface="Freestyle Script" panose="030804020302050B0404" pitchFamily="66" charset="0"/>
              </a:rPr>
              <a:t>the</a:t>
            </a:r>
            <a:r>
              <a:rPr lang="de-DE" sz="6000" b="1" dirty="0" smtClean="0">
                <a:latin typeface="Freestyle Script" panose="030804020302050B0404" pitchFamily="66" charset="0"/>
              </a:rPr>
              <a:t> link </a:t>
            </a:r>
            <a:r>
              <a:rPr lang="de-DE" sz="6000" b="1" dirty="0" err="1" smtClean="0">
                <a:latin typeface="Freestyle Script" panose="030804020302050B0404" pitchFamily="66" charset="0"/>
              </a:rPr>
              <a:t>to</a:t>
            </a:r>
            <a:r>
              <a:rPr lang="de-DE" sz="6000" b="1" dirty="0" smtClean="0">
                <a:latin typeface="Freestyle Script" panose="030804020302050B0404" pitchFamily="66" charset="0"/>
              </a:rPr>
              <a:t> </a:t>
            </a:r>
            <a:r>
              <a:rPr lang="de-DE" sz="6000" b="1" dirty="0" err="1" smtClean="0">
                <a:latin typeface="Freestyle Script" panose="030804020302050B0404" pitchFamily="66" charset="0"/>
              </a:rPr>
              <a:t>the</a:t>
            </a:r>
            <a:r>
              <a:rPr lang="de-DE" sz="6000" b="1" dirty="0" smtClean="0">
                <a:latin typeface="Freestyle Script" panose="030804020302050B0404" pitchFamily="66" charset="0"/>
              </a:rPr>
              <a:t> </a:t>
            </a:r>
            <a:r>
              <a:rPr lang="de-DE" sz="6000" b="1" dirty="0" err="1" smtClean="0">
                <a:latin typeface="Freestyle Script" panose="030804020302050B0404" pitchFamily="66" charset="0"/>
              </a:rPr>
              <a:t>google</a:t>
            </a:r>
            <a:r>
              <a:rPr lang="de-DE" sz="6000" b="1" dirty="0" smtClean="0">
                <a:latin typeface="Freestyle Script" panose="030804020302050B0404" pitchFamily="66" charset="0"/>
              </a:rPr>
              <a:t> form: </a:t>
            </a:r>
            <a:r>
              <a:rPr lang="de-DE" sz="6000" b="1" dirty="0">
                <a:solidFill>
                  <a:schemeClr val="accent1"/>
                </a:solidFill>
                <a:latin typeface="Freestyle Script" panose="030804020302050B0404" pitchFamily="66" charset="0"/>
              </a:rPr>
              <a:t>http://goo.gl/forms/om4RmKGjlI</a:t>
            </a:r>
            <a:endParaRPr lang="de-DE" sz="6000" b="1" dirty="0" smtClean="0">
              <a:solidFill>
                <a:schemeClr val="accent1"/>
              </a:solidFill>
              <a:latin typeface="Freestyle Script" panose="030804020302050B0404" pitchFamily="66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6165" y="4050473"/>
            <a:ext cx="2661007" cy="2507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443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Fundament</Template>
  <TotalTime>0</TotalTime>
  <Words>380</Words>
  <Application>Microsoft Office PowerPoint</Application>
  <PresentationFormat>Breitbild</PresentationFormat>
  <Paragraphs>75</Paragraphs>
  <Slides>7</Slides>
  <Notes>7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7</vt:i4>
      </vt:variant>
    </vt:vector>
  </HeadingPairs>
  <TitlesOfParts>
    <vt:vector size="13" baseType="lpstr">
      <vt:lpstr>Arial</vt:lpstr>
      <vt:lpstr>Calibri</vt:lpstr>
      <vt:lpstr>Corbel</vt:lpstr>
      <vt:lpstr>Freestyle Script</vt:lpstr>
      <vt:lpstr>Wingdings 2</vt:lpstr>
      <vt:lpstr>Basis</vt:lpstr>
      <vt:lpstr> present perfect FOR &amp; SINCE</vt:lpstr>
      <vt:lpstr>PRESENT PERFECT</vt:lpstr>
      <vt:lpstr>PRESENT PERFECT</vt:lpstr>
      <vt:lpstr>FOR</vt:lpstr>
      <vt:lpstr>SINCE</vt:lpstr>
      <vt:lpstr>PRACTICE – for or since?</vt:lpstr>
      <vt:lpstr>PRACTICE MAKES PERFECT!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Mündliche Prüfungen</dc:title>
  <dc:creator>Alicia Bankhofer</dc:creator>
  <cp:lastModifiedBy>Alicia Bankhofer</cp:lastModifiedBy>
  <cp:revision>46</cp:revision>
  <dcterms:created xsi:type="dcterms:W3CDTF">2015-02-18T14:35:20Z</dcterms:created>
  <dcterms:modified xsi:type="dcterms:W3CDTF">2015-03-23T17:20:22Z</dcterms:modified>
</cp:coreProperties>
</file>